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Відмінність PillBoxAI — комплексний підхід: не лише нагадування, а й облік, синхронізація та AI-автоматизація.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748" y="4166857"/>
            <a:ext cx="1953286" cy="1953286"/>
          </a:xfrm>
          <a:custGeom>
            <a:avLst/>
            <a:gdLst/>
            <a:ahLst/>
            <a:cxnLst/>
            <a:rect r="r" b="b" t="t" l="l"/>
            <a:pathLst>
              <a:path h="1953286" w="1953286">
                <a:moveTo>
                  <a:pt x="0" y="0"/>
                </a:moveTo>
                <a:lnTo>
                  <a:pt x="1953287" y="0"/>
                </a:lnTo>
                <a:lnTo>
                  <a:pt x="1953287" y="1953286"/>
                </a:lnTo>
                <a:lnTo>
                  <a:pt x="0" y="1953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87824" y="-3516505"/>
            <a:ext cx="10544088" cy="10809721"/>
            <a:chOff x="0" y="0"/>
            <a:chExt cx="812800" cy="833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33276"/>
            </a:xfrm>
            <a:custGeom>
              <a:avLst/>
              <a:gdLst/>
              <a:ahLst/>
              <a:cxnLst/>
              <a:rect r="r" b="b" t="t" l="l"/>
              <a:pathLst>
                <a:path h="833276" w="812800">
                  <a:moveTo>
                    <a:pt x="406400" y="0"/>
                  </a:moveTo>
                  <a:cubicBezTo>
                    <a:pt x="181951" y="0"/>
                    <a:pt x="0" y="186535"/>
                    <a:pt x="0" y="416638"/>
                  </a:cubicBezTo>
                  <a:cubicBezTo>
                    <a:pt x="0" y="646741"/>
                    <a:pt x="181951" y="833276"/>
                    <a:pt x="406400" y="833276"/>
                  </a:cubicBezTo>
                  <a:cubicBezTo>
                    <a:pt x="630849" y="833276"/>
                    <a:pt x="812800" y="646741"/>
                    <a:pt x="812800" y="416638"/>
                  </a:cubicBezTo>
                  <a:cubicBezTo>
                    <a:pt x="812800" y="18653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F2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0020"/>
              <a:ext cx="660400" cy="715137"/>
            </a:xfrm>
            <a:prstGeom prst="rect">
              <a:avLst/>
            </a:prstGeom>
          </p:spPr>
          <p:txBody>
            <a:bodyPr anchor="ctr" rtlCol="false" tIns="358962" lIns="358962" bIns="358962" rIns="35896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10456" y="8731479"/>
            <a:ext cx="748844" cy="748844"/>
          </a:xfrm>
          <a:custGeom>
            <a:avLst/>
            <a:gdLst/>
            <a:ahLst/>
            <a:cxnLst/>
            <a:rect r="r" b="b" t="t" l="l"/>
            <a:pathLst>
              <a:path h="748844" w="748844">
                <a:moveTo>
                  <a:pt x="0" y="0"/>
                </a:moveTo>
                <a:lnTo>
                  <a:pt x="748844" y="0"/>
                </a:lnTo>
                <a:lnTo>
                  <a:pt x="748844" y="748843"/>
                </a:lnTo>
                <a:lnTo>
                  <a:pt x="0" y="748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30293" y="5777268"/>
            <a:ext cx="685750" cy="685750"/>
          </a:xfrm>
          <a:custGeom>
            <a:avLst/>
            <a:gdLst/>
            <a:ahLst/>
            <a:cxnLst/>
            <a:rect r="r" b="b" t="t" l="l"/>
            <a:pathLst>
              <a:path h="685750" w="685750">
                <a:moveTo>
                  <a:pt x="0" y="0"/>
                </a:moveTo>
                <a:lnTo>
                  <a:pt x="685750" y="0"/>
                </a:lnTo>
                <a:lnTo>
                  <a:pt x="685750" y="685750"/>
                </a:lnTo>
                <a:lnTo>
                  <a:pt x="0" y="68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8517711"/>
            <a:ext cx="740589" cy="740589"/>
          </a:xfrm>
          <a:custGeom>
            <a:avLst/>
            <a:gdLst/>
            <a:ahLst/>
            <a:cxnLst/>
            <a:rect r="r" b="b" t="t" l="l"/>
            <a:pathLst>
              <a:path h="740589" w="740589">
                <a:moveTo>
                  <a:pt x="0" y="0"/>
                </a:moveTo>
                <a:lnTo>
                  <a:pt x="740589" y="0"/>
                </a:lnTo>
                <a:lnTo>
                  <a:pt x="740589" y="740589"/>
                </a:lnTo>
                <a:lnTo>
                  <a:pt x="0" y="740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62678" y="485776"/>
            <a:ext cx="1495557" cy="1521431"/>
          </a:xfrm>
          <a:custGeom>
            <a:avLst/>
            <a:gdLst/>
            <a:ahLst/>
            <a:cxnLst/>
            <a:rect r="r" b="b" t="t" l="l"/>
            <a:pathLst>
              <a:path h="1521431" w="1495557">
                <a:moveTo>
                  <a:pt x="0" y="0"/>
                </a:moveTo>
                <a:lnTo>
                  <a:pt x="1495557" y="0"/>
                </a:lnTo>
                <a:lnTo>
                  <a:pt x="1495557" y="1521431"/>
                </a:lnTo>
                <a:lnTo>
                  <a:pt x="0" y="1521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513635"/>
            <a:ext cx="16230600" cy="199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Презентація проекту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з дисципліни “Програмування та підтримка життєвого циклу ПЗ”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спеціальність 121 Інженерія програмного забезпечення</a:t>
            </a:r>
          </a:p>
          <a:p>
            <a:pPr algn="ctr">
              <a:lnSpc>
                <a:spcPts val="3920"/>
              </a:lnSpc>
            </a:pPr>
            <a:r>
              <a:rPr lang="en-US" b="true" sz="2800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 Тема: </a:t>
            </a: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“Веб-додаток для обліку домашньої аптечки</a:t>
            </a:r>
            <a:r>
              <a:rPr lang="en-US" b="true" sz="2800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PillBoxAI”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965848"/>
            <a:ext cx="8014668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Виконали студенти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групи ІПЗ магістратури 1 року навчаня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Василиха Василь-Віталій Васильович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Голодняк Олексій Васильович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2509" y="875493"/>
            <a:ext cx="9462982" cy="7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МІНІС</a:t>
            </a: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ТЕРСТВО ОСВІТИ І НАУКИ УКРАЇНИ ДЕРЖАВНИЙ ВИЩИЙ НАВЧАЛЬНИЙ ЗАКЛАД «УЖГОРОДСЬКИЙ НАЦІОНАЛЬНИЙ УНІВЕРСИТЕТ» 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ФАКУЛЬТЕТ ІНФОРМАЦІЙНИХ ТЕХНОЛОГІЙ КАФЕДРА ПРОГРАМНОГО ЗАБЕЗПЕЧЕННЯ СИСТЕМ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11964" y="8185151"/>
            <a:ext cx="5596652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Перевірила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д. т. н., проф.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кафедри програмного забезпечення систем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Мулеса Оксана Юріївна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353" y="7815707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5" y="0"/>
                </a:lnTo>
                <a:lnTo>
                  <a:pt x="2131275" y="2131275"/>
                </a:lnTo>
                <a:lnTo>
                  <a:pt x="0" y="213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2451" y="8622690"/>
            <a:ext cx="667929" cy="667929"/>
          </a:xfrm>
          <a:custGeom>
            <a:avLst/>
            <a:gdLst/>
            <a:ahLst/>
            <a:cxnLst/>
            <a:rect r="r" b="b" t="t" l="l"/>
            <a:pathLst>
              <a:path h="667929" w="667929">
                <a:moveTo>
                  <a:pt x="0" y="0"/>
                </a:moveTo>
                <a:lnTo>
                  <a:pt x="667930" y="0"/>
                </a:lnTo>
                <a:lnTo>
                  <a:pt x="667930" y="667929"/>
                </a:lnTo>
                <a:lnTo>
                  <a:pt x="0" y="66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040512"/>
            <a:ext cx="16230600" cy="7770400"/>
          </a:xfrm>
          <a:custGeom>
            <a:avLst/>
            <a:gdLst/>
            <a:ahLst/>
            <a:cxnLst/>
            <a:rect r="r" b="b" t="t" l="l"/>
            <a:pathLst>
              <a:path h="7770400" w="16230600">
                <a:moveTo>
                  <a:pt x="0" y="0"/>
                </a:moveTo>
                <a:lnTo>
                  <a:pt x="16230600" y="0"/>
                </a:lnTo>
                <a:lnTo>
                  <a:pt x="16230600" y="7770400"/>
                </a:lnTo>
                <a:lnTo>
                  <a:pt x="0" y="7770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70381" y="904270"/>
            <a:ext cx="119872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Реалізований продукт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353" y="7815707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5" y="0"/>
                </a:lnTo>
                <a:lnTo>
                  <a:pt x="2131275" y="2131275"/>
                </a:lnTo>
                <a:lnTo>
                  <a:pt x="0" y="2131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2451" y="8622690"/>
            <a:ext cx="667929" cy="667929"/>
          </a:xfrm>
          <a:custGeom>
            <a:avLst/>
            <a:gdLst/>
            <a:ahLst/>
            <a:cxnLst/>
            <a:rect r="r" b="b" t="t" l="l"/>
            <a:pathLst>
              <a:path h="667929" w="667929">
                <a:moveTo>
                  <a:pt x="0" y="0"/>
                </a:moveTo>
                <a:lnTo>
                  <a:pt x="667930" y="0"/>
                </a:lnTo>
                <a:lnTo>
                  <a:pt x="667930" y="667929"/>
                </a:lnTo>
                <a:lnTo>
                  <a:pt x="0" y="66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096126"/>
            <a:ext cx="8941681" cy="4247298"/>
          </a:xfrm>
          <a:custGeom>
            <a:avLst/>
            <a:gdLst/>
            <a:ahLst/>
            <a:cxnLst/>
            <a:rect r="r" b="b" t="t" l="l"/>
            <a:pathLst>
              <a:path h="4247298" w="8941681">
                <a:moveTo>
                  <a:pt x="0" y="0"/>
                </a:moveTo>
                <a:lnTo>
                  <a:pt x="8941681" y="0"/>
                </a:lnTo>
                <a:lnTo>
                  <a:pt x="8941681" y="4247298"/>
                </a:lnTo>
                <a:lnTo>
                  <a:pt x="0" y="4247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7319" y="5312132"/>
            <a:ext cx="9630855" cy="4634849"/>
          </a:xfrm>
          <a:custGeom>
            <a:avLst/>
            <a:gdLst/>
            <a:ahLst/>
            <a:cxnLst/>
            <a:rect r="r" b="b" t="t" l="l"/>
            <a:pathLst>
              <a:path h="4634849" w="9630855">
                <a:moveTo>
                  <a:pt x="0" y="0"/>
                </a:moveTo>
                <a:lnTo>
                  <a:pt x="9630855" y="0"/>
                </a:lnTo>
                <a:lnTo>
                  <a:pt x="9630855" y="4634850"/>
                </a:lnTo>
                <a:lnTo>
                  <a:pt x="0" y="4634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70381" y="904270"/>
            <a:ext cx="1198726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8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Реалізований продукт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98530" y="4208841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5" y="0"/>
                </a:lnTo>
                <a:lnTo>
                  <a:pt x="2131275" y="2131274"/>
                </a:lnTo>
                <a:lnTo>
                  <a:pt x="0" y="213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54875" y="0"/>
            <a:ext cx="4058097" cy="8128123"/>
            <a:chOff x="0" y="0"/>
            <a:chExt cx="628705" cy="12592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8705" cy="1259259"/>
            </a:xfrm>
            <a:custGeom>
              <a:avLst/>
              <a:gdLst/>
              <a:ahLst/>
              <a:cxnLst/>
              <a:rect r="r" b="b" t="t" l="l"/>
              <a:pathLst>
                <a:path h="1259259" w="628705">
                  <a:moveTo>
                    <a:pt x="209682" y="1240190"/>
                  </a:moveTo>
                  <a:cubicBezTo>
                    <a:pt x="241914" y="1251704"/>
                    <a:pt x="278558" y="1259259"/>
                    <a:pt x="314522" y="1259259"/>
                  </a:cubicBezTo>
                  <a:cubicBezTo>
                    <a:pt x="350488" y="1259259"/>
                    <a:pt x="385095" y="1252782"/>
                    <a:pt x="416988" y="1241268"/>
                  </a:cubicBezTo>
                  <a:cubicBezTo>
                    <a:pt x="417667" y="1240909"/>
                    <a:pt x="418345" y="1240909"/>
                    <a:pt x="419024" y="1240549"/>
                  </a:cubicBezTo>
                  <a:cubicBezTo>
                    <a:pt x="538793" y="1194494"/>
                    <a:pt x="627009" y="1072880"/>
                    <a:pt x="628705" y="920840"/>
                  </a:cubicBezTo>
                  <a:lnTo>
                    <a:pt x="628705" y="0"/>
                  </a:lnTo>
                  <a:lnTo>
                    <a:pt x="0" y="0"/>
                  </a:lnTo>
                  <a:lnTo>
                    <a:pt x="0" y="920156"/>
                  </a:lnTo>
                  <a:cubicBezTo>
                    <a:pt x="1696" y="1073599"/>
                    <a:pt x="88555" y="1195214"/>
                    <a:pt x="209682" y="1240190"/>
                  </a:cubicBezTo>
                  <a:close/>
                </a:path>
              </a:pathLst>
            </a:custGeom>
            <a:blipFill>
              <a:blip r:embed="rId4"/>
              <a:stretch>
                <a:fillRect l="-15220" t="0" r="-1822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5700" y="8956800"/>
            <a:ext cx="603000" cy="603000"/>
          </a:xfrm>
          <a:custGeom>
            <a:avLst/>
            <a:gdLst/>
            <a:ahLst/>
            <a:cxnLst/>
            <a:rect r="r" b="b" t="t" l="l"/>
            <a:pathLst>
              <a:path h="603000" w="603000">
                <a:moveTo>
                  <a:pt x="0" y="0"/>
                </a:moveTo>
                <a:lnTo>
                  <a:pt x="603000" y="0"/>
                </a:lnTo>
                <a:lnTo>
                  <a:pt x="603000" y="603000"/>
                </a:lnTo>
                <a:lnTo>
                  <a:pt x="0" y="60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83924" y="9066568"/>
            <a:ext cx="493232" cy="493232"/>
          </a:xfrm>
          <a:custGeom>
            <a:avLst/>
            <a:gdLst/>
            <a:ahLst/>
            <a:cxnLst/>
            <a:rect r="r" b="b" t="t" l="l"/>
            <a:pathLst>
              <a:path h="493232" w="493232">
                <a:moveTo>
                  <a:pt x="0" y="0"/>
                </a:moveTo>
                <a:lnTo>
                  <a:pt x="493232" y="0"/>
                </a:lnTo>
                <a:lnTo>
                  <a:pt x="493232" y="493232"/>
                </a:lnTo>
                <a:lnTo>
                  <a:pt x="0" y="49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6152" y="3368737"/>
            <a:ext cx="434237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4754" y="3368737"/>
            <a:ext cx="464130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07492" y="6661692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4" y="0"/>
                </a:lnTo>
                <a:lnTo>
                  <a:pt x="2131274" y="2131274"/>
                </a:lnTo>
                <a:lnTo>
                  <a:pt x="0" y="213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905" y="6661692"/>
            <a:ext cx="989831" cy="989831"/>
          </a:xfrm>
          <a:custGeom>
            <a:avLst/>
            <a:gdLst/>
            <a:ahLst/>
            <a:cxnLst/>
            <a:rect r="r" b="b" t="t" l="l"/>
            <a:pathLst>
              <a:path h="989831" w="989831">
                <a:moveTo>
                  <a:pt x="0" y="0"/>
                </a:moveTo>
                <a:lnTo>
                  <a:pt x="989831" y="0"/>
                </a:lnTo>
                <a:lnTo>
                  <a:pt x="989831" y="989831"/>
                </a:lnTo>
                <a:lnTo>
                  <a:pt x="0" y="989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243" y="2400900"/>
            <a:ext cx="4174699" cy="7886100"/>
            <a:chOff x="0" y="0"/>
            <a:chExt cx="646770" cy="1221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6770" cy="1221763"/>
            </a:xfrm>
            <a:custGeom>
              <a:avLst/>
              <a:gdLst/>
              <a:ahLst/>
              <a:cxnLst/>
              <a:rect r="r" b="b" t="t" l="l"/>
              <a:pathLst>
                <a:path h="1221763" w="646770">
                  <a:moveTo>
                    <a:pt x="215707" y="19070"/>
                  </a:moveTo>
                  <a:cubicBezTo>
                    <a:pt x="248758" y="7556"/>
                    <a:pt x="286561" y="0"/>
                    <a:pt x="323559" y="0"/>
                  </a:cubicBezTo>
                  <a:cubicBezTo>
                    <a:pt x="360558" y="0"/>
                    <a:pt x="396160" y="6476"/>
                    <a:pt x="428969" y="17990"/>
                  </a:cubicBezTo>
                  <a:cubicBezTo>
                    <a:pt x="429668" y="18350"/>
                    <a:pt x="430366" y="18350"/>
                    <a:pt x="431064" y="18710"/>
                  </a:cubicBezTo>
                  <a:cubicBezTo>
                    <a:pt x="554275" y="64765"/>
                    <a:pt x="645025" y="186379"/>
                    <a:pt x="646770" y="337586"/>
                  </a:cubicBezTo>
                  <a:lnTo>
                    <a:pt x="646770" y="1221763"/>
                  </a:lnTo>
                  <a:lnTo>
                    <a:pt x="0" y="1221763"/>
                  </a:lnTo>
                  <a:lnTo>
                    <a:pt x="0" y="338242"/>
                  </a:lnTo>
                  <a:cubicBezTo>
                    <a:pt x="1745" y="185660"/>
                    <a:pt x="91099" y="64045"/>
                    <a:pt x="215707" y="19070"/>
                  </a:cubicBezTo>
                  <a:close/>
                </a:path>
              </a:pathLst>
            </a:custGeom>
            <a:blipFill>
              <a:blip r:embed="rId2"/>
              <a:stretch>
                <a:fillRect l="-91765" t="0" r="-917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88752" y="0"/>
            <a:ext cx="4174699" cy="6920619"/>
            <a:chOff x="0" y="0"/>
            <a:chExt cx="646770" cy="1072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6770" cy="1072185"/>
            </a:xfrm>
            <a:custGeom>
              <a:avLst/>
              <a:gdLst/>
              <a:ahLst/>
              <a:cxnLst/>
              <a:rect r="r" b="b" t="t" l="l"/>
              <a:pathLst>
                <a:path h="1072185" w="646770">
                  <a:moveTo>
                    <a:pt x="215707" y="1053116"/>
                  </a:moveTo>
                  <a:cubicBezTo>
                    <a:pt x="248865" y="1064630"/>
                    <a:pt x="286561" y="1072185"/>
                    <a:pt x="323559" y="1072185"/>
                  </a:cubicBezTo>
                  <a:cubicBezTo>
                    <a:pt x="360558" y="1072185"/>
                    <a:pt x="396160" y="1065708"/>
                    <a:pt x="428969" y="1054194"/>
                  </a:cubicBezTo>
                  <a:cubicBezTo>
                    <a:pt x="429668" y="1053835"/>
                    <a:pt x="430366" y="1053835"/>
                    <a:pt x="431064" y="1053475"/>
                  </a:cubicBezTo>
                  <a:cubicBezTo>
                    <a:pt x="554275" y="1007420"/>
                    <a:pt x="645025" y="885806"/>
                    <a:pt x="646770" y="737921"/>
                  </a:cubicBezTo>
                  <a:lnTo>
                    <a:pt x="646770" y="0"/>
                  </a:lnTo>
                  <a:lnTo>
                    <a:pt x="0" y="0"/>
                  </a:lnTo>
                  <a:lnTo>
                    <a:pt x="0" y="737374"/>
                  </a:lnTo>
                  <a:cubicBezTo>
                    <a:pt x="1745" y="886525"/>
                    <a:pt x="91099" y="1008140"/>
                    <a:pt x="215707" y="1053116"/>
                  </a:cubicBezTo>
                  <a:close/>
                </a:path>
              </a:pathLst>
            </a:custGeom>
            <a:blipFill>
              <a:blip r:embed="rId3"/>
              <a:stretch>
                <a:fillRect l="-32887" t="0" r="-3288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894296" y="5143500"/>
            <a:ext cx="1493970" cy="1493970"/>
          </a:xfrm>
          <a:custGeom>
            <a:avLst/>
            <a:gdLst/>
            <a:ahLst/>
            <a:cxnLst/>
            <a:rect r="r" b="b" t="t" l="l"/>
            <a:pathLst>
              <a:path h="1493970" w="1493970">
                <a:moveTo>
                  <a:pt x="0" y="0"/>
                </a:moveTo>
                <a:lnTo>
                  <a:pt x="1493971" y="0"/>
                </a:lnTo>
                <a:lnTo>
                  <a:pt x="1493971" y="1493970"/>
                </a:lnTo>
                <a:lnTo>
                  <a:pt x="0" y="1493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43545" y="1028700"/>
            <a:ext cx="748844" cy="748844"/>
          </a:xfrm>
          <a:custGeom>
            <a:avLst/>
            <a:gdLst/>
            <a:ahLst/>
            <a:cxnLst/>
            <a:rect r="r" b="b" t="t" l="l"/>
            <a:pathLst>
              <a:path h="748844" w="748844">
                <a:moveTo>
                  <a:pt x="0" y="0"/>
                </a:moveTo>
                <a:lnTo>
                  <a:pt x="748843" y="0"/>
                </a:lnTo>
                <a:lnTo>
                  <a:pt x="748843" y="748844"/>
                </a:lnTo>
                <a:lnTo>
                  <a:pt x="0" y="74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73132" y="656364"/>
            <a:ext cx="372336" cy="372336"/>
          </a:xfrm>
          <a:custGeom>
            <a:avLst/>
            <a:gdLst/>
            <a:ahLst/>
            <a:cxnLst/>
            <a:rect r="r" b="b" t="t" l="l"/>
            <a:pathLst>
              <a:path h="372336" w="372336">
                <a:moveTo>
                  <a:pt x="0" y="0"/>
                </a:moveTo>
                <a:lnTo>
                  <a:pt x="372336" y="0"/>
                </a:lnTo>
                <a:lnTo>
                  <a:pt x="372336" y="372336"/>
                </a:lnTo>
                <a:lnTo>
                  <a:pt x="0" y="37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3157" y="8888006"/>
            <a:ext cx="740589" cy="740589"/>
          </a:xfrm>
          <a:custGeom>
            <a:avLst/>
            <a:gdLst/>
            <a:ahLst/>
            <a:cxnLst/>
            <a:rect r="r" b="b" t="t" l="l"/>
            <a:pathLst>
              <a:path h="740589" w="740589">
                <a:moveTo>
                  <a:pt x="0" y="0"/>
                </a:moveTo>
                <a:lnTo>
                  <a:pt x="740588" y="0"/>
                </a:lnTo>
                <a:lnTo>
                  <a:pt x="740588" y="740588"/>
                </a:lnTo>
                <a:lnTo>
                  <a:pt x="0" y="740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1" id="11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101174" y="2524725"/>
            <a:ext cx="6903648" cy="49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Про розробників;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Ідея проекту;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Аналоги існуючого проекту;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Новизна та актуальність проекту;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Завдання проекту, кінцевий результат, втілення ідеї;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Опис продукту; 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Цільова аудиторія, сфери застосування;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Реалізований продукт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3123" y="1343625"/>
            <a:ext cx="659975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План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288752" y="6734451"/>
            <a:ext cx="372336" cy="372336"/>
          </a:xfrm>
          <a:custGeom>
            <a:avLst/>
            <a:gdLst/>
            <a:ahLst/>
            <a:cxnLst/>
            <a:rect r="r" b="b" t="t" l="l"/>
            <a:pathLst>
              <a:path h="372336" w="372336">
                <a:moveTo>
                  <a:pt x="0" y="0"/>
                </a:moveTo>
                <a:lnTo>
                  <a:pt x="372337" y="0"/>
                </a:lnTo>
                <a:lnTo>
                  <a:pt x="372337" y="372336"/>
                </a:lnTo>
                <a:lnTo>
                  <a:pt x="0" y="37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57952" y="2928902"/>
            <a:ext cx="83591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Команда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25680" y="6510018"/>
            <a:ext cx="2039987" cy="2039987"/>
          </a:xfrm>
          <a:custGeom>
            <a:avLst/>
            <a:gdLst/>
            <a:ahLst/>
            <a:cxnLst/>
            <a:rect r="r" b="b" t="t" l="l"/>
            <a:pathLst>
              <a:path h="2039987" w="2039987">
                <a:moveTo>
                  <a:pt x="0" y="0"/>
                </a:moveTo>
                <a:lnTo>
                  <a:pt x="2039988" y="0"/>
                </a:lnTo>
                <a:lnTo>
                  <a:pt x="2039988" y="2039987"/>
                </a:lnTo>
                <a:lnTo>
                  <a:pt x="0" y="203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58669" y="4246528"/>
            <a:ext cx="896972" cy="896972"/>
          </a:xfrm>
          <a:custGeom>
            <a:avLst/>
            <a:gdLst/>
            <a:ahLst/>
            <a:cxnLst/>
            <a:rect r="r" b="b" t="t" l="l"/>
            <a:pathLst>
              <a:path h="896972" w="896972">
                <a:moveTo>
                  <a:pt x="0" y="0"/>
                </a:moveTo>
                <a:lnTo>
                  <a:pt x="896973" y="0"/>
                </a:lnTo>
                <a:lnTo>
                  <a:pt x="896973" y="896972"/>
                </a:lnTo>
                <a:lnTo>
                  <a:pt x="0" y="89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5668" y="656364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4354" y="5351848"/>
            <a:ext cx="586806" cy="586806"/>
          </a:xfrm>
          <a:custGeom>
            <a:avLst/>
            <a:gdLst/>
            <a:ahLst/>
            <a:cxnLst/>
            <a:rect r="r" b="b" t="t" l="l"/>
            <a:pathLst>
              <a:path h="586806" w="586806">
                <a:moveTo>
                  <a:pt x="0" y="0"/>
                </a:moveTo>
                <a:lnTo>
                  <a:pt x="586806" y="0"/>
                </a:lnTo>
                <a:lnTo>
                  <a:pt x="586806" y="586806"/>
                </a:lnTo>
                <a:lnTo>
                  <a:pt x="0" y="58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11741" y="6686005"/>
            <a:ext cx="7560894" cy="2316871"/>
            <a:chOff x="0" y="0"/>
            <a:chExt cx="10081192" cy="308916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081192" cy="3089161"/>
              <a:chOff x="0" y="0"/>
              <a:chExt cx="302524" cy="9270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2524" cy="92702"/>
              </a:xfrm>
              <a:custGeom>
                <a:avLst/>
                <a:gdLst/>
                <a:ahLst/>
                <a:cxnLst/>
                <a:rect r="r" b="b" t="t" l="l"/>
                <a:pathLst>
                  <a:path h="92702" w="302524">
                    <a:moveTo>
                      <a:pt x="40958" y="0"/>
                    </a:moveTo>
                    <a:lnTo>
                      <a:pt x="261567" y="0"/>
                    </a:lnTo>
                    <a:cubicBezTo>
                      <a:pt x="284187" y="0"/>
                      <a:pt x="302524" y="18337"/>
                      <a:pt x="302524" y="40958"/>
                    </a:cubicBezTo>
                    <a:lnTo>
                      <a:pt x="302524" y="51744"/>
                    </a:lnTo>
                    <a:cubicBezTo>
                      <a:pt x="302524" y="62607"/>
                      <a:pt x="298209" y="73025"/>
                      <a:pt x="290528" y="80706"/>
                    </a:cubicBezTo>
                    <a:cubicBezTo>
                      <a:pt x="282847" y="88387"/>
                      <a:pt x="272429" y="92702"/>
                      <a:pt x="261567" y="92702"/>
                    </a:cubicBezTo>
                    <a:lnTo>
                      <a:pt x="40958" y="92702"/>
                    </a:lnTo>
                    <a:cubicBezTo>
                      <a:pt x="30095" y="92702"/>
                      <a:pt x="19677" y="88387"/>
                      <a:pt x="11996" y="80706"/>
                    </a:cubicBezTo>
                    <a:cubicBezTo>
                      <a:pt x="4315" y="73025"/>
                      <a:pt x="0" y="62607"/>
                      <a:pt x="0" y="51744"/>
                    </a:cubicBezTo>
                    <a:lnTo>
                      <a:pt x="0" y="40958"/>
                    </a:lnTo>
                    <a:cubicBezTo>
                      <a:pt x="0" y="30095"/>
                      <a:pt x="4315" y="19677"/>
                      <a:pt x="11996" y="11996"/>
                    </a:cubicBezTo>
                    <a:cubicBezTo>
                      <a:pt x="19677" y="4315"/>
                      <a:pt x="30095" y="0"/>
                      <a:pt x="40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E8F2FC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302524" cy="178427"/>
              </a:xfrm>
              <a:prstGeom prst="rect">
                <a:avLst/>
              </a:prstGeom>
            </p:spPr>
            <p:txBody>
              <a:bodyPr anchor="ctr" rtlCol="false" tIns="334388" lIns="334388" bIns="334388" rIns="334388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12986" y="323117"/>
              <a:ext cx="9255220" cy="248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Фронтенд-розробник з 3-річним досвідом створення сучасних веб застосунків з використанням React.js, Next.js, Node.js та інших технологій. Працював над системами реального часу, складними інтерфейсами та внутрішніми продуктами, спрямованими на підвищення ефективності команди. Створював масштабовані компоненти інтерфейсу з акцентом на повторне використання. В своїй роботі дотримуюється принципів гнучкої архітектури, компонентних підходів та принципів чистого коду.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3" id="13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7998" y="4922220"/>
            <a:ext cx="2793828" cy="2793817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555" t="0" r="-16555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851061" y="1294116"/>
            <a:ext cx="2793828" cy="2793817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31884" y="2995577"/>
            <a:ext cx="7560894" cy="2316871"/>
            <a:chOff x="0" y="0"/>
            <a:chExt cx="10081192" cy="308916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081192" cy="3089161"/>
              <a:chOff x="0" y="0"/>
              <a:chExt cx="302524" cy="9270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02524" cy="92702"/>
              </a:xfrm>
              <a:custGeom>
                <a:avLst/>
                <a:gdLst/>
                <a:ahLst/>
                <a:cxnLst/>
                <a:rect r="r" b="b" t="t" l="l"/>
                <a:pathLst>
                  <a:path h="92702" w="302524">
                    <a:moveTo>
                      <a:pt x="40958" y="0"/>
                    </a:moveTo>
                    <a:lnTo>
                      <a:pt x="261567" y="0"/>
                    </a:lnTo>
                    <a:cubicBezTo>
                      <a:pt x="284187" y="0"/>
                      <a:pt x="302524" y="18337"/>
                      <a:pt x="302524" y="40958"/>
                    </a:cubicBezTo>
                    <a:lnTo>
                      <a:pt x="302524" y="51744"/>
                    </a:lnTo>
                    <a:cubicBezTo>
                      <a:pt x="302524" y="62607"/>
                      <a:pt x="298209" y="73025"/>
                      <a:pt x="290528" y="80706"/>
                    </a:cubicBezTo>
                    <a:cubicBezTo>
                      <a:pt x="282847" y="88387"/>
                      <a:pt x="272429" y="92702"/>
                      <a:pt x="261567" y="92702"/>
                    </a:cubicBezTo>
                    <a:lnTo>
                      <a:pt x="40958" y="92702"/>
                    </a:lnTo>
                    <a:cubicBezTo>
                      <a:pt x="30095" y="92702"/>
                      <a:pt x="19677" y="88387"/>
                      <a:pt x="11996" y="80706"/>
                    </a:cubicBezTo>
                    <a:cubicBezTo>
                      <a:pt x="4315" y="73025"/>
                      <a:pt x="0" y="62607"/>
                      <a:pt x="0" y="51744"/>
                    </a:cubicBezTo>
                    <a:lnTo>
                      <a:pt x="0" y="40958"/>
                    </a:lnTo>
                    <a:cubicBezTo>
                      <a:pt x="0" y="30095"/>
                      <a:pt x="4315" y="19677"/>
                      <a:pt x="11996" y="11996"/>
                    </a:cubicBezTo>
                    <a:cubicBezTo>
                      <a:pt x="19677" y="4315"/>
                      <a:pt x="30095" y="0"/>
                      <a:pt x="409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E8F2FC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85725"/>
                <a:ext cx="302524" cy="178427"/>
              </a:xfrm>
              <a:prstGeom prst="rect">
                <a:avLst/>
              </a:prstGeom>
            </p:spPr>
            <p:txBody>
              <a:bodyPr anchor="ctr" rtlCol="false" tIns="334388" lIns="334388" bIns="334388" rIns="334388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412986" y="323117"/>
              <a:ext cx="9255220" cy="2484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4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Відданий своїй справі та уважний до деталей Software Developer з великим досвідом роботи в Java та сучасних backend-технологіях. Має професійний шлях, що характеризується значним практичним досвідом у розробці та впровадженні програмного забезпечення, досягав успіху як у самостійній, так і в командній роботі. Його експертиза охоплює комплексні аспекти управління життєвим циклом розробки програмного забезпечення, включаючи Agile-методології та практики DevOps.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996630" y="5981700"/>
            <a:ext cx="681966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Голодняк Олексій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17634" y="2290975"/>
            <a:ext cx="756089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Василиха Василь-Віталій Васильович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39215" y="1368962"/>
            <a:ext cx="6569296" cy="656929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F2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334388" lIns="334388" bIns="334388" rIns="334388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596370"/>
            <a:ext cx="7321668" cy="73216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065743" y="6969938"/>
            <a:ext cx="1576303" cy="1576303"/>
          </a:xfrm>
          <a:custGeom>
            <a:avLst/>
            <a:gdLst/>
            <a:ahLst/>
            <a:cxnLst/>
            <a:rect r="r" b="b" t="t" l="l"/>
            <a:pathLst>
              <a:path h="1576303" w="1576303">
                <a:moveTo>
                  <a:pt x="0" y="0"/>
                </a:moveTo>
                <a:lnTo>
                  <a:pt x="1576303" y="0"/>
                </a:lnTo>
                <a:lnTo>
                  <a:pt x="1576303" y="1576303"/>
                </a:lnTo>
                <a:lnTo>
                  <a:pt x="0" y="157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7376" y="1653656"/>
            <a:ext cx="1135110" cy="1135110"/>
          </a:xfrm>
          <a:custGeom>
            <a:avLst/>
            <a:gdLst/>
            <a:ahLst/>
            <a:cxnLst/>
            <a:rect r="r" b="b" t="t" l="l"/>
            <a:pathLst>
              <a:path h="1135110" w="1135110">
                <a:moveTo>
                  <a:pt x="0" y="0"/>
                </a:moveTo>
                <a:lnTo>
                  <a:pt x="1135110" y="0"/>
                </a:lnTo>
                <a:lnTo>
                  <a:pt x="1135110" y="1135110"/>
                </a:lnTo>
                <a:lnTo>
                  <a:pt x="0" y="1135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65668" y="656364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1307" y="8522162"/>
            <a:ext cx="736138" cy="736138"/>
          </a:xfrm>
          <a:custGeom>
            <a:avLst/>
            <a:gdLst/>
            <a:ahLst/>
            <a:cxnLst/>
            <a:rect r="r" b="b" t="t" l="l"/>
            <a:pathLst>
              <a:path h="736138" w="736138">
                <a:moveTo>
                  <a:pt x="0" y="0"/>
                </a:moveTo>
                <a:lnTo>
                  <a:pt x="736138" y="0"/>
                </a:lnTo>
                <a:lnTo>
                  <a:pt x="736138" y="736138"/>
                </a:lnTo>
                <a:lnTo>
                  <a:pt x="0" y="73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39711" y="2555479"/>
            <a:ext cx="681966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Ідея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9711" y="3440842"/>
            <a:ext cx="7885220" cy="496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Сьогодні майже в кожній родині є домашня аптечка, яка з часом наповнюється десятками різних препаратів. Часто ліки зберігаються у безладі, їхні терміни придатності закінчуються непомітно, а потрібні засоби губляться серед інших упаковок або виявляються відсутніми саме в момент, коли вони найбільше потрібні. Це створює не лише незручності, а й реальну небезпеку для здоров’я.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Ідея нашого проєкту полягає у створенні веб-додатку </a:t>
            </a: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PillBoxAI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що дозволяє власникам аптечок організувати ліки, вести їх облік та отримувати своєчасні нагадування про закінчення терміну придатності чи низькі залишки. 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19897" y="1474413"/>
            <a:ext cx="34482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Аналоги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904920" y="3427122"/>
            <a:ext cx="1576303" cy="1576303"/>
          </a:xfrm>
          <a:custGeom>
            <a:avLst/>
            <a:gdLst/>
            <a:ahLst/>
            <a:cxnLst/>
            <a:rect r="r" b="b" t="t" l="l"/>
            <a:pathLst>
              <a:path h="1576303" w="1576303">
                <a:moveTo>
                  <a:pt x="0" y="0"/>
                </a:moveTo>
                <a:lnTo>
                  <a:pt x="1576303" y="0"/>
                </a:lnTo>
                <a:lnTo>
                  <a:pt x="1576303" y="1576304"/>
                </a:lnTo>
                <a:lnTo>
                  <a:pt x="0" y="157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6311" y="8780307"/>
            <a:ext cx="788152" cy="788152"/>
          </a:xfrm>
          <a:custGeom>
            <a:avLst/>
            <a:gdLst/>
            <a:ahLst/>
            <a:cxnLst/>
            <a:rect r="r" b="b" t="t" l="l"/>
            <a:pathLst>
              <a:path h="788152" w="788152">
                <a:moveTo>
                  <a:pt x="0" y="0"/>
                </a:moveTo>
                <a:lnTo>
                  <a:pt x="788152" y="0"/>
                </a:lnTo>
                <a:lnTo>
                  <a:pt x="788152" y="788151"/>
                </a:lnTo>
                <a:lnTo>
                  <a:pt x="0" y="78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34112" y="550672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299" y="3720358"/>
            <a:ext cx="989831" cy="989831"/>
          </a:xfrm>
          <a:custGeom>
            <a:avLst/>
            <a:gdLst/>
            <a:ahLst/>
            <a:cxnLst/>
            <a:rect r="r" b="b" t="t" l="l"/>
            <a:pathLst>
              <a:path h="989831" w="989831">
                <a:moveTo>
                  <a:pt x="0" y="0"/>
                </a:moveTo>
                <a:lnTo>
                  <a:pt x="989831" y="0"/>
                </a:lnTo>
                <a:lnTo>
                  <a:pt x="989831" y="989832"/>
                </a:lnTo>
                <a:lnTo>
                  <a:pt x="0" y="989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74054" y="2110133"/>
            <a:ext cx="3715917" cy="6064489"/>
            <a:chOff x="0" y="0"/>
            <a:chExt cx="4954556" cy="80859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140762" y="7311920"/>
              <a:ext cx="2673033" cy="774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Medisafe 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4954556" cy="7286149"/>
              <a:chOff x="0" y="0"/>
              <a:chExt cx="638045" cy="9383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8045" cy="938306"/>
              </a:xfrm>
              <a:custGeom>
                <a:avLst/>
                <a:gdLst/>
                <a:ahLst/>
                <a:cxnLst/>
                <a:rect r="r" b="b" t="t" l="l"/>
                <a:pathLst>
                  <a:path h="938306" w="638045">
                    <a:moveTo>
                      <a:pt x="212796" y="19070"/>
                    </a:moveTo>
                    <a:cubicBezTo>
                      <a:pt x="245402" y="7556"/>
                      <a:pt x="282695" y="0"/>
                      <a:pt x="319194" y="0"/>
                    </a:cubicBezTo>
                    <a:cubicBezTo>
                      <a:pt x="355694" y="0"/>
                      <a:pt x="390816" y="6476"/>
                      <a:pt x="423182" y="17990"/>
                    </a:cubicBezTo>
                    <a:cubicBezTo>
                      <a:pt x="423871" y="18350"/>
                      <a:pt x="424560" y="18350"/>
                      <a:pt x="425248" y="18710"/>
                    </a:cubicBezTo>
                    <a:cubicBezTo>
                      <a:pt x="546797" y="64765"/>
                      <a:pt x="636323" y="186379"/>
                      <a:pt x="638045" y="331290"/>
                    </a:cubicBezTo>
                    <a:lnTo>
                      <a:pt x="638045" y="938306"/>
                    </a:lnTo>
                    <a:lnTo>
                      <a:pt x="0" y="938306"/>
                    </a:lnTo>
                    <a:lnTo>
                      <a:pt x="0" y="331740"/>
                    </a:lnTo>
                    <a:cubicBezTo>
                      <a:pt x="1722" y="185660"/>
                      <a:pt x="89870" y="64045"/>
                      <a:pt x="212796" y="1907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-161439" b="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2310743" y="1971181"/>
            <a:ext cx="3715917" cy="5464612"/>
            <a:chOff x="0" y="0"/>
            <a:chExt cx="638045" cy="9383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8045" cy="938306"/>
            </a:xfrm>
            <a:custGeom>
              <a:avLst/>
              <a:gdLst/>
              <a:ahLst/>
              <a:cxnLst/>
              <a:rect r="r" b="b" t="t" l="l"/>
              <a:pathLst>
                <a:path h="938306" w="638045">
                  <a:moveTo>
                    <a:pt x="212796" y="19070"/>
                  </a:moveTo>
                  <a:cubicBezTo>
                    <a:pt x="245402" y="7556"/>
                    <a:pt x="282695" y="0"/>
                    <a:pt x="319194" y="0"/>
                  </a:cubicBezTo>
                  <a:cubicBezTo>
                    <a:pt x="355694" y="0"/>
                    <a:pt x="390816" y="6476"/>
                    <a:pt x="423182" y="17990"/>
                  </a:cubicBezTo>
                  <a:cubicBezTo>
                    <a:pt x="423871" y="18350"/>
                    <a:pt x="424560" y="18350"/>
                    <a:pt x="425248" y="18710"/>
                  </a:cubicBezTo>
                  <a:cubicBezTo>
                    <a:pt x="546797" y="64765"/>
                    <a:pt x="636323" y="186379"/>
                    <a:pt x="638045" y="331290"/>
                  </a:cubicBezTo>
                  <a:lnTo>
                    <a:pt x="638045" y="938306"/>
                  </a:lnTo>
                  <a:lnTo>
                    <a:pt x="0" y="938306"/>
                  </a:lnTo>
                  <a:lnTo>
                    <a:pt x="0" y="331740"/>
                  </a:lnTo>
                  <a:cubicBezTo>
                    <a:pt x="1722" y="185660"/>
                    <a:pt x="89870" y="64045"/>
                    <a:pt x="212796" y="19070"/>
                  </a:cubicBezTo>
                  <a:close/>
                </a:path>
              </a:pathLst>
            </a:custGeom>
            <a:blipFill>
              <a:blip r:embed="rId9"/>
              <a:stretch>
                <a:fillRect l="-69318" t="0" r="-69318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16566" y="3427122"/>
            <a:ext cx="3715917" cy="5464612"/>
            <a:chOff x="0" y="0"/>
            <a:chExt cx="638045" cy="9383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8045" cy="938306"/>
            </a:xfrm>
            <a:custGeom>
              <a:avLst/>
              <a:gdLst/>
              <a:ahLst/>
              <a:cxnLst/>
              <a:rect r="r" b="b" t="t" l="l"/>
              <a:pathLst>
                <a:path h="938306" w="638045">
                  <a:moveTo>
                    <a:pt x="212796" y="19070"/>
                  </a:moveTo>
                  <a:cubicBezTo>
                    <a:pt x="245402" y="7556"/>
                    <a:pt x="282695" y="0"/>
                    <a:pt x="319194" y="0"/>
                  </a:cubicBezTo>
                  <a:cubicBezTo>
                    <a:pt x="355694" y="0"/>
                    <a:pt x="390816" y="6476"/>
                    <a:pt x="423182" y="17990"/>
                  </a:cubicBezTo>
                  <a:cubicBezTo>
                    <a:pt x="423871" y="18350"/>
                    <a:pt x="424560" y="18350"/>
                    <a:pt x="425248" y="18710"/>
                  </a:cubicBezTo>
                  <a:cubicBezTo>
                    <a:pt x="546797" y="64765"/>
                    <a:pt x="636323" y="186379"/>
                    <a:pt x="638045" y="331290"/>
                  </a:cubicBezTo>
                  <a:lnTo>
                    <a:pt x="638045" y="938306"/>
                  </a:lnTo>
                  <a:lnTo>
                    <a:pt x="0" y="938306"/>
                  </a:lnTo>
                  <a:lnTo>
                    <a:pt x="0" y="331740"/>
                  </a:lnTo>
                  <a:cubicBezTo>
                    <a:pt x="1722" y="185660"/>
                    <a:pt x="89870" y="64045"/>
                    <a:pt x="212796" y="19070"/>
                  </a:cubicBezTo>
                  <a:close/>
                </a:path>
              </a:pathLst>
            </a:custGeom>
            <a:blipFill>
              <a:blip r:embed="rId10"/>
              <a:stretch>
                <a:fillRect l="-8694" t="0" r="-152744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47309" y="6598318"/>
            <a:ext cx="1576303" cy="1576303"/>
          </a:xfrm>
          <a:custGeom>
            <a:avLst/>
            <a:gdLst/>
            <a:ahLst/>
            <a:cxnLst/>
            <a:rect r="r" b="b" t="t" l="l"/>
            <a:pathLst>
              <a:path h="1576303" w="1576303">
                <a:moveTo>
                  <a:pt x="0" y="0"/>
                </a:moveTo>
                <a:lnTo>
                  <a:pt x="1576303" y="0"/>
                </a:lnTo>
                <a:lnTo>
                  <a:pt x="1576303" y="1576304"/>
                </a:lnTo>
                <a:lnTo>
                  <a:pt x="0" y="157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52829" y="7424165"/>
            <a:ext cx="263174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MyTherapy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3141" y="8890635"/>
            <a:ext cx="2860346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Pill R</a:t>
            </a:r>
            <a:r>
              <a:rPr lang="en-US" b="true" sz="3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eminder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691312" y="8801100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582" y="1822324"/>
            <a:ext cx="1829535" cy="1829535"/>
          </a:xfrm>
          <a:custGeom>
            <a:avLst/>
            <a:gdLst/>
            <a:ahLst/>
            <a:cxnLst/>
            <a:rect r="r" b="b" t="t" l="l"/>
            <a:pathLst>
              <a:path h="1829535" w="1829535">
                <a:moveTo>
                  <a:pt x="0" y="0"/>
                </a:moveTo>
                <a:lnTo>
                  <a:pt x="1829535" y="0"/>
                </a:lnTo>
                <a:lnTo>
                  <a:pt x="1829535" y="1829535"/>
                </a:lnTo>
                <a:lnTo>
                  <a:pt x="0" y="1829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50540" y="1113564"/>
            <a:ext cx="708760" cy="708760"/>
          </a:xfrm>
          <a:custGeom>
            <a:avLst/>
            <a:gdLst/>
            <a:ahLst/>
            <a:cxnLst/>
            <a:rect r="r" b="b" t="t" l="l"/>
            <a:pathLst>
              <a:path h="708760" w="708760">
                <a:moveTo>
                  <a:pt x="0" y="0"/>
                </a:moveTo>
                <a:lnTo>
                  <a:pt x="708760" y="0"/>
                </a:lnTo>
                <a:lnTo>
                  <a:pt x="708760" y="708760"/>
                </a:lnTo>
                <a:lnTo>
                  <a:pt x="0" y="708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8134" y="9258300"/>
            <a:ext cx="480393" cy="480393"/>
          </a:xfrm>
          <a:custGeom>
            <a:avLst/>
            <a:gdLst/>
            <a:ahLst/>
            <a:cxnLst/>
            <a:rect r="r" b="b" t="t" l="l"/>
            <a:pathLst>
              <a:path h="480393" w="480393">
                <a:moveTo>
                  <a:pt x="0" y="0"/>
                </a:moveTo>
                <a:lnTo>
                  <a:pt x="480393" y="0"/>
                </a:lnTo>
                <a:lnTo>
                  <a:pt x="480393" y="480393"/>
                </a:lnTo>
                <a:lnTo>
                  <a:pt x="0" y="48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10844" y="7442105"/>
            <a:ext cx="788152" cy="788152"/>
          </a:xfrm>
          <a:custGeom>
            <a:avLst/>
            <a:gdLst/>
            <a:ahLst/>
            <a:cxnLst/>
            <a:rect r="r" b="b" t="t" l="l"/>
            <a:pathLst>
              <a:path h="788152" w="788152">
                <a:moveTo>
                  <a:pt x="0" y="0"/>
                </a:moveTo>
                <a:lnTo>
                  <a:pt x="788152" y="0"/>
                </a:lnTo>
                <a:lnTo>
                  <a:pt x="788152" y="788152"/>
                </a:lnTo>
                <a:lnTo>
                  <a:pt x="0" y="78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47005" y="3951661"/>
            <a:ext cx="7769041" cy="77690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7474" t="-17264" r="-4555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92691" y="1502988"/>
            <a:ext cx="9526393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Новизна та </a:t>
            </a:r>
            <a:r>
              <a:rPr lang="en-US" b="true" sz="4200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актуальність </a:t>
            </a:r>
            <a:r>
              <a:rPr lang="en-US" b="true" sz="4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проекту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81942" y="3328009"/>
            <a:ext cx="9451228" cy="549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PillBoxAI 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— це сучасне рішення для організації домашньої аптечки, яке поєднує в собі одразу кілька важливих функцій: ведення обліку ліків, нагадування про терміни придатності, швидкий пошук та резервне зберігання даних у Google Sheets. 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Унікальність проєкту полягає у використанні штучного інтелекту для автоматичного розпізнавання інформації з фото упаковок, що значно спрощує взаємодію користувача з системою. Саме завдяки такому комплексному підходу наш додаток не має прямих аналогів і відповідає сучасним тенденціям цифровізації повсякденного життя.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84488" y="5876925"/>
            <a:ext cx="5302191" cy="53021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06" r="0" b="-2490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59187" y="-350967"/>
            <a:ext cx="3384290" cy="338429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8742" t="0" r="-3135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4774" y="2273797"/>
            <a:ext cx="8080245" cy="2869703"/>
            <a:chOff x="0" y="0"/>
            <a:chExt cx="10773660" cy="382627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773660" cy="3826271"/>
              <a:chOff x="0" y="0"/>
              <a:chExt cx="321728" cy="11426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1728" cy="114262"/>
              </a:xfrm>
              <a:custGeom>
                <a:avLst/>
                <a:gdLst/>
                <a:ahLst/>
                <a:cxnLst/>
                <a:rect r="r" b="b" t="t" l="l"/>
                <a:pathLst>
                  <a:path h="114262" w="321728">
                    <a:moveTo>
                      <a:pt x="52697" y="0"/>
                    </a:moveTo>
                    <a:lnTo>
                      <a:pt x="269031" y="0"/>
                    </a:lnTo>
                    <a:cubicBezTo>
                      <a:pt x="298135" y="0"/>
                      <a:pt x="321728" y="23593"/>
                      <a:pt x="321728" y="52697"/>
                    </a:cubicBezTo>
                    <a:lnTo>
                      <a:pt x="321728" y="61565"/>
                    </a:lnTo>
                    <a:cubicBezTo>
                      <a:pt x="321728" y="90669"/>
                      <a:pt x="298135" y="114262"/>
                      <a:pt x="269031" y="114262"/>
                    </a:cubicBezTo>
                    <a:lnTo>
                      <a:pt x="52697" y="114262"/>
                    </a:lnTo>
                    <a:cubicBezTo>
                      <a:pt x="23593" y="114262"/>
                      <a:pt x="0" y="90669"/>
                      <a:pt x="0" y="61565"/>
                    </a:cubicBezTo>
                    <a:lnTo>
                      <a:pt x="0" y="52697"/>
                    </a:lnTo>
                    <a:cubicBezTo>
                      <a:pt x="0" y="23593"/>
                      <a:pt x="23593" y="0"/>
                      <a:pt x="52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E8F2FC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85725"/>
                <a:ext cx="321728" cy="199987"/>
              </a:xfrm>
              <a:prstGeom prst="rect">
                <a:avLst/>
              </a:prstGeom>
            </p:spPr>
            <p:txBody>
              <a:bodyPr anchor="ctr" rtlCol="false" tIns="336026" lIns="336026" bIns="336026" rIns="336026"/>
              <a:lstStyle/>
              <a:p>
                <a:pPr algn="ctr">
                  <a:lnSpc>
                    <a:spcPts val="30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Завдання проекту: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54566" y="1159983"/>
              <a:ext cx="10064528" cy="2270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Cтворити простий, інтуїтивний та корисний веб-додаток для обліку домашньої аптечки. Для 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автоматизації рутинних процесів: контроль термінів придатності, поповнення запасів, нагадування про прийом ліків. Інтегрувати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AI для швидкого розпізнавання упаковок та внесення даних без ручного заповнення.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29004" y="315433"/>
              <a:ext cx="8715652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Завдання проекту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8410" y="5565658"/>
            <a:ext cx="1338345" cy="1338345"/>
            <a:chOff x="0" y="0"/>
            <a:chExt cx="1784460" cy="178446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784460" cy="178446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4AAD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36026" lIns="336026" bIns="336026" rIns="336026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424231" y="424231"/>
              <a:ext cx="935999" cy="935999"/>
            </a:xfrm>
            <a:custGeom>
              <a:avLst/>
              <a:gdLst/>
              <a:ahLst/>
              <a:cxnLst/>
              <a:rect r="r" b="b" t="t" l="l"/>
              <a:pathLst>
                <a:path h="935999" w="935999">
                  <a:moveTo>
                    <a:pt x="0" y="0"/>
                  </a:moveTo>
                  <a:lnTo>
                    <a:pt x="935999" y="0"/>
                  </a:lnTo>
                  <a:lnTo>
                    <a:pt x="935999" y="935999"/>
                  </a:lnTo>
                  <a:lnTo>
                    <a:pt x="0" y="935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339295" y="1246491"/>
            <a:ext cx="1829535" cy="1829535"/>
          </a:xfrm>
          <a:custGeom>
            <a:avLst/>
            <a:gdLst/>
            <a:ahLst/>
            <a:cxnLst/>
            <a:rect r="r" b="b" t="t" l="l"/>
            <a:pathLst>
              <a:path h="1829535" w="1829535">
                <a:moveTo>
                  <a:pt x="0" y="0"/>
                </a:moveTo>
                <a:lnTo>
                  <a:pt x="1829535" y="0"/>
                </a:lnTo>
                <a:lnTo>
                  <a:pt x="1829535" y="1829536"/>
                </a:lnTo>
                <a:lnTo>
                  <a:pt x="0" y="182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766068" y="3076027"/>
            <a:ext cx="493232" cy="493232"/>
          </a:xfrm>
          <a:custGeom>
            <a:avLst/>
            <a:gdLst/>
            <a:ahLst/>
            <a:cxnLst/>
            <a:rect r="r" b="b" t="t" l="l"/>
            <a:pathLst>
              <a:path h="493232" w="493232">
                <a:moveTo>
                  <a:pt x="0" y="0"/>
                </a:moveTo>
                <a:lnTo>
                  <a:pt x="493232" y="0"/>
                </a:lnTo>
                <a:lnTo>
                  <a:pt x="493232" y="493232"/>
                </a:lnTo>
                <a:lnTo>
                  <a:pt x="0" y="49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20" id="20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36137" y="5876925"/>
            <a:ext cx="8080245" cy="2869703"/>
            <a:chOff x="0" y="0"/>
            <a:chExt cx="10773660" cy="382627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773660" cy="3826271"/>
              <a:chOff x="0" y="0"/>
              <a:chExt cx="321728" cy="11426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21728" cy="114262"/>
              </a:xfrm>
              <a:custGeom>
                <a:avLst/>
                <a:gdLst/>
                <a:ahLst/>
                <a:cxnLst/>
                <a:rect r="r" b="b" t="t" l="l"/>
                <a:pathLst>
                  <a:path h="114262" w="321728">
                    <a:moveTo>
                      <a:pt x="52697" y="0"/>
                    </a:moveTo>
                    <a:lnTo>
                      <a:pt x="269031" y="0"/>
                    </a:lnTo>
                    <a:cubicBezTo>
                      <a:pt x="298135" y="0"/>
                      <a:pt x="321728" y="23593"/>
                      <a:pt x="321728" y="52697"/>
                    </a:cubicBezTo>
                    <a:lnTo>
                      <a:pt x="321728" y="61565"/>
                    </a:lnTo>
                    <a:cubicBezTo>
                      <a:pt x="321728" y="90669"/>
                      <a:pt x="298135" y="114262"/>
                      <a:pt x="269031" y="114262"/>
                    </a:cubicBezTo>
                    <a:lnTo>
                      <a:pt x="52697" y="114262"/>
                    </a:lnTo>
                    <a:cubicBezTo>
                      <a:pt x="23593" y="114262"/>
                      <a:pt x="0" y="90669"/>
                      <a:pt x="0" y="61565"/>
                    </a:cubicBezTo>
                    <a:lnTo>
                      <a:pt x="0" y="52697"/>
                    </a:lnTo>
                    <a:cubicBezTo>
                      <a:pt x="0" y="23593"/>
                      <a:pt x="23593" y="0"/>
                      <a:pt x="52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E8F2FC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85725"/>
                <a:ext cx="321728" cy="199987"/>
              </a:xfrm>
              <a:prstGeom prst="rect">
                <a:avLst/>
              </a:prstGeom>
            </p:spPr>
            <p:txBody>
              <a:bodyPr anchor="ctr" rtlCol="false" tIns="336026" lIns="336026" bIns="336026" rIns="336026"/>
              <a:lstStyle/>
              <a:p>
                <a:pPr algn="ctr">
                  <a:lnSpc>
                    <a:spcPts val="30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Завдання проекту: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54566" y="1159983"/>
              <a:ext cx="10064528" cy="2270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Готова веб-платформа з особистими кабінетами користувачів;</a:t>
              </a:r>
            </a:p>
            <a:p>
              <a:pPr algn="just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функціонал для обліку, пошуку, наг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адувань та синхронізації з Google Sheets. Зручний сучасний інтерфейс, доступний із будь-якого пристрою. Масштабована система,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яку можна розширювати</a:t>
              </a:r>
            </a:p>
            <a:p>
              <a:pPr algn="just">
                <a:lnSpc>
                  <a:spcPts val="2700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29004" y="315433"/>
              <a:ext cx="8715652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Кінцевий результат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91625" y="3555974"/>
            <a:ext cx="6191584" cy="1841003"/>
            <a:chOff x="0" y="0"/>
            <a:chExt cx="8255445" cy="245467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8255445" cy="2454671"/>
              <a:chOff x="0" y="0"/>
              <a:chExt cx="246528" cy="7330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46528" cy="73302"/>
              </a:xfrm>
              <a:custGeom>
                <a:avLst/>
                <a:gdLst/>
                <a:ahLst/>
                <a:cxnLst/>
                <a:rect r="r" b="b" t="t" l="l"/>
                <a:pathLst>
                  <a:path h="73302" w="246528">
                    <a:moveTo>
                      <a:pt x="36651" y="0"/>
                    </a:moveTo>
                    <a:lnTo>
                      <a:pt x="209877" y="0"/>
                    </a:lnTo>
                    <a:cubicBezTo>
                      <a:pt x="230119" y="0"/>
                      <a:pt x="246528" y="16409"/>
                      <a:pt x="246528" y="36651"/>
                    </a:cubicBezTo>
                    <a:lnTo>
                      <a:pt x="246528" y="36651"/>
                    </a:lnTo>
                    <a:cubicBezTo>
                      <a:pt x="246528" y="46372"/>
                      <a:pt x="242666" y="55694"/>
                      <a:pt x="235793" y="62568"/>
                    </a:cubicBezTo>
                    <a:cubicBezTo>
                      <a:pt x="228920" y="69441"/>
                      <a:pt x="219597" y="73302"/>
                      <a:pt x="209877" y="73302"/>
                    </a:cubicBezTo>
                    <a:lnTo>
                      <a:pt x="36651" y="73302"/>
                    </a:lnTo>
                    <a:cubicBezTo>
                      <a:pt x="26931" y="73302"/>
                      <a:pt x="17608" y="69441"/>
                      <a:pt x="10735" y="62568"/>
                    </a:cubicBezTo>
                    <a:cubicBezTo>
                      <a:pt x="3861" y="55694"/>
                      <a:pt x="0" y="46372"/>
                      <a:pt x="0" y="36651"/>
                    </a:cubicBezTo>
                    <a:lnTo>
                      <a:pt x="0" y="36651"/>
                    </a:lnTo>
                    <a:cubicBezTo>
                      <a:pt x="0" y="26931"/>
                      <a:pt x="3861" y="17608"/>
                      <a:pt x="10735" y="10735"/>
                    </a:cubicBezTo>
                    <a:cubicBezTo>
                      <a:pt x="17608" y="3861"/>
                      <a:pt x="26931" y="0"/>
                      <a:pt x="36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rnd">
                <a:solidFill>
                  <a:srgbClr val="E8F2FC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85725"/>
                <a:ext cx="246528" cy="159027"/>
              </a:xfrm>
              <a:prstGeom prst="rect">
                <a:avLst/>
              </a:prstGeom>
            </p:spPr>
            <p:txBody>
              <a:bodyPr anchor="ctr" rtlCol="false" tIns="336026" lIns="336026" bIns="336026" rIns="336026"/>
              <a:lstStyle/>
              <a:p>
                <a:pPr algn="ctr">
                  <a:lnSpc>
                    <a:spcPts val="3000"/>
                  </a:lnSpc>
                </a:pPr>
                <a:r>
                  <a:rPr lang="en-US" b="true" sz="2000">
                    <a:solidFill>
                      <a:srgbClr val="FFFFFF"/>
                    </a:solidFill>
                    <a:latin typeface="Poppins Bold"/>
                    <a:ea typeface="Poppins Bold"/>
                    <a:cs typeface="Poppins Bold"/>
                    <a:sym typeface="Poppins Bold"/>
                  </a:rPr>
                  <a:t>Завдання проекту: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71690" y="1159983"/>
              <a:ext cx="7712064" cy="899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Frontend: React + TypeScript + Chakra UI;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Backend: Java + Spring Boot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+ PostgreSQL;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88487" y="315433"/>
              <a:ext cx="6678472" cy="590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Втілення ідеї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4114800"/>
            <a:chOff x="0" y="0"/>
            <a:chExt cx="4816593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3733"/>
            </a:xfrm>
            <a:custGeom>
              <a:avLst/>
              <a:gdLst/>
              <a:ahLst/>
              <a:cxnLst/>
              <a:rect r="r" b="b" t="t" l="l"/>
              <a:pathLst>
                <a:path h="10837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E8F2F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4816593" cy="116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78115" y="921187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4" y="0"/>
                </a:lnTo>
                <a:lnTo>
                  <a:pt x="2131274" y="2131274"/>
                </a:lnTo>
                <a:lnTo>
                  <a:pt x="0" y="2131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00169" y="2287249"/>
            <a:ext cx="6250849" cy="3585412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61" r="0" b="-3261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54416" y="8899131"/>
            <a:ext cx="718338" cy="718338"/>
          </a:xfrm>
          <a:custGeom>
            <a:avLst/>
            <a:gdLst/>
            <a:ahLst/>
            <a:cxnLst/>
            <a:rect r="r" b="b" t="t" l="l"/>
            <a:pathLst>
              <a:path h="718338" w="718338">
                <a:moveTo>
                  <a:pt x="0" y="0"/>
                </a:moveTo>
                <a:lnTo>
                  <a:pt x="718337" y="0"/>
                </a:lnTo>
                <a:lnTo>
                  <a:pt x="718337" y="718338"/>
                </a:lnTo>
                <a:lnTo>
                  <a:pt x="0" y="718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493761" y="3851365"/>
            <a:ext cx="493232" cy="493232"/>
          </a:xfrm>
          <a:custGeom>
            <a:avLst/>
            <a:gdLst/>
            <a:ahLst/>
            <a:cxnLst/>
            <a:rect r="r" b="b" t="t" l="l"/>
            <a:pathLst>
              <a:path h="493232" w="493232">
                <a:moveTo>
                  <a:pt x="0" y="0"/>
                </a:moveTo>
                <a:lnTo>
                  <a:pt x="493233" y="0"/>
                </a:lnTo>
                <a:lnTo>
                  <a:pt x="493233" y="493232"/>
                </a:lnTo>
                <a:lnTo>
                  <a:pt x="0" y="49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510227" y="1410562"/>
            <a:ext cx="243037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5"/>
              </a:lnSpc>
            </a:pPr>
            <a:r>
              <a:rPr lang="en-US" sz="6737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Опис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4416" y="6228365"/>
            <a:ext cx="14879682" cy="228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І</a:t>
            </a: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нтуїтивний інтерфейс, який не потребує спеціальних знань;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Автоматичне додавання ліків за фото упаковки;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Мультиплатформеність (можна використовувати як із комп’ютера, так і з телефона);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Надійне резервне зберігання у Google Sheets;</a:t>
            </a:r>
          </a:p>
          <a:p>
            <a:pPr algn="l" marL="518163" indent="-259082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Можливість масштабування для сімейного чи корпоративного використання.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51019" y="3522671"/>
            <a:ext cx="10115049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PillBoxAI 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— це веб-додаток, який об’єднує функції обліку ліків, нагадувань, AI-розпізнавання та синхронізації.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3584" y="5404402"/>
            <a:ext cx="1828800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Конкурентні переваги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4385" y="370436"/>
            <a:ext cx="4210762" cy="42107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0353" y="7815707"/>
            <a:ext cx="2131274" cy="2131274"/>
          </a:xfrm>
          <a:custGeom>
            <a:avLst/>
            <a:gdLst/>
            <a:ahLst/>
            <a:cxnLst/>
            <a:rect r="r" b="b" t="t" l="l"/>
            <a:pathLst>
              <a:path h="2131274" w="2131274">
                <a:moveTo>
                  <a:pt x="0" y="0"/>
                </a:moveTo>
                <a:lnTo>
                  <a:pt x="2131275" y="0"/>
                </a:lnTo>
                <a:lnTo>
                  <a:pt x="2131275" y="2131275"/>
                </a:lnTo>
                <a:lnTo>
                  <a:pt x="0" y="213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94565" y="4744111"/>
            <a:ext cx="7064821" cy="7239676"/>
            <a:chOff x="0" y="0"/>
            <a:chExt cx="739124" cy="757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9124" cy="757418"/>
            </a:xfrm>
            <a:custGeom>
              <a:avLst/>
              <a:gdLst/>
              <a:ahLst/>
              <a:cxnLst/>
              <a:rect r="r" b="b" t="t" l="l"/>
              <a:pathLst>
                <a:path h="757418" w="739124">
                  <a:moveTo>
                    <a:pt x="369562" y="0"/>
                  </a:moveTo>
                  <a:cubicBezTo>
                    <a:pt x="165459" y="0"/>
                    <a:pt x="0" y="169554"/>
                    <a:pt x="0" y="378709"/>
                  </a:cubicBezTo>
                  <a:cubicBezTo>
                    <a:pt x="0" y="587864"/>
                    <a:pt x="165459" y="757418"/>
                    <a:pt x="369562" y="757418"/>
                  </a:cubicBezTo>
                  <a:cubicBezTo>
                    <a:pt x="573666" y="757418"/>
                    <a:pt x="739124" y="587864"/>
                    <a:pt x="739124" y="378709"/>
                  </a:cubicBezTo>
                  <a:cubicBezTo>
                    <a:pt x="739124" y="169554"/>
                    <a:pt x="573666" y="0"/>
                    <a:pt x="369562" y="0"/>
                  </a:cubicBezTo>
                  <a:close/>
                </a:path>
              </a:pathLst>
            </a:custGeom>
            <a:blipFill>
              <a:blip r:embed="rId5"/>
              <a:stretch>
                <a:fillRect l="-20081" t="0" r="-337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26976" y="2080990"/>
            <a:ext cx="1916406" cy="1916406"/>
            <a:chOff x="0" y="0"/>
            <a:chExt cx="2555208" cy="255520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555208" cy="255520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4AAD8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</p:spPr>
            <p:txBody>
              <a:bodyPr anchor="ctr" rtlCol="false" tIns="335477" lIns="335477" bIns="335477" rIns="335477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601229" y="665177"/>
              <a:ext cx="1352751" cy="1224854"/>
            </a:xfrm>
            <a:custGeom>
              <a:avLst/>
              <a:gdLst/>
              <a:ahLst/>
              <a:cxnLst/>
              <a:rect r="r" b="b" t="t" l="l"/>
              <a:pathLst>
                <a:path h="1224854" w="1352751">
                  <a:moveTo>
                    <a:pt x="0" y="0"/>
                  </a:moveTo>
                  <a:lnTo>
                    <a:pt x="1352751" y="0"/>
                  </a:lnTo>
                  <a:lnTo>
                    <a:pt x="1352751" y="1224854"/>
                  </a:lnTo>
                  <a:lnTo>
                    <a:pt x="0" y="1224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302451" y="8622690"/>
            <a:ext cx="667929" cy="667929"/>
          </a:xfrm>
          <a:custGeom>
            <a:avLst/>
            <a:gdLst/>
            <a:ahLst/>
            <a:cxnLst/>
            <a:rect r="r" b="b" t="t" l="l"/>
            <a:pathLst>
              <a:path h="667929" w="667929">
                <a:moveTo>
                  <a:pt x="0" y="0"/>
                </a:moveTo>
                <a:lnTo>
                  <a:pt x="667930" y="0"/>
                </a:lnTo>
                <a:lnTo>
                  <a:pt x="667930" y="667929"/>
                </a:lnTo>
                <a:lnTo>
                  <a:pt x="0" y="66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951895"/>
            <a:ext cx="3663991" cy="589193"/>
            <a:chOff x="0" y="0"/>
            <a:chExt cx="4885321" cy="785591"/>
          </a:xfrm>
        </p:grpSpPr>
        <p:sp>
          <p:nvSpPr>
            <p:cNvPr name="Freeform 14" id="14"/>
            <p:cNvSpPr/>
            <p:nvPr/>
          </p:nvSpPr>
          <p:spPr>
            <a:xfrm flipH="false" flipV="false" rot="-5400000">
              <a:off x="0" y="0"/>
              <a:ext cx="785591" cy="785591"/>
            </a:xfrm>
            <a:custGeom>
              <a:avLst/>
              <a:gdLst/>
              <a:ahLst/>
              <a:cxnLst/>
              <a:rect r="r" b="b" t="t" l="l"/>
              <a:pathLst>
                <a:path h="785591" w="785591">
                  <a:moveTo>
                    <a:pt x="0" y="0"/>
                  </a:moveTo>
                  <a:lnTo>
                    <a:pt x="785591" y="0"/>
                  </a:lnTo>
                  <a:lnTo>
                    <a:pt x="785591" y="785591"/>
                  </a:lnTo>
                  <a:lnTo>
                    <a:pt x="0" y="785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10991" y="64866"/>
              <a:ext cx="407433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4AAD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PillBox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551478" y="64800"/>
              <a:ext cx="582060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11241" y="5344186"/>
            <a:ext cx="83591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Сфери застосування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3475" y="2200538"/>
            <a:ext cx="83591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84AAD8"/>
                </a:solidFill>
                <a:latin typeface="Poppins Bold"/>
                <a:ea typeface="Poppins Bold"/>
                <a:cs typeface="Poppins Bold"/>
                <a:sym typeface="Poppins Bold"/>
              </a:rPr>
              <a:t>Цільова аудиторія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7599" y="3462046"/>
            <a:ext cx="10758607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Родини з дітьми, які мають велику кількість медикаментів вдома.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Люди похилого віку, які приймають кілька препаратів одночасно.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Активні користувачі технологій, що прагнуть автоматизувати побут.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81628" y="6597675"/>
            <a:ext cx="9731033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Побутове використання — контроль домашньої аптечки.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Медицина — приватні клініки для обліку запасів у кабінетах.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Фармацевтика — аптеки можуть використовувати як додатковий сервіс для клієнтів.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DAG74tO5ThY</dc:identifier>
  <dcterms:modified xsi:type="dcterms:W3CDTF">2011-08-01T06:04:30Z</dcterms:modified>
  <cp:revision>1</cp:revision>
  <dc:title>"PillBox" - Програмування та підтримка життєвого циклу ПЗ</dc:title>
</cp:coreProperties>
</file>